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1"/>
  </p:sldMasterIdLst>
  <p:sldIdLst>
    <p:sldId id="256" r:id="rId2"/>
    <p:sldId id="257" r:id="rId3"/>
    <p:sldId id="266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34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1E7CC71-63F9-F85E-7F54-D1A2584E9E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BB82B3C5-3EAC-9E6C-4E71-01EF910335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73504882-9715-6FD8-CADC-5AFBE6332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1/19/25</a:t>
            </a:fld>
            <a:endParaRPr lang="en-US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E2D6C110-C4CC-B17E-0B57-6ACF0A78C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4B5BB64-A02E-B10B-10B6-2394A8E9F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182672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ECC0A91-3154-559E-B6E4-7A58762AB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22B2BD03-140C-812B-1576-0295D32A1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8DB6BFD-E7D8-6048-18CF-4257D4C92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1/19/25</a:t>
            </a:fld>
            <a:endParaRPr lang="en-US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6A3BA85-DD3E-D47E-1E4A-03D5F237A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C290FFB-FA1A-3EBD-16AD-49D92EFB1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301091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D4C7F8B5-9C55-DECA-0FDD-5DB92DB402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510D87C8-69D7-6092-B4DB-34FC59C970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FFA1125E-7E60-9158-8377-7DB676BA5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1/19/25</a:t>
            </a:fld>
            <a:endParaRPr lang="en-US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DC3A2408-A072-8F5C-DDD5-204D1E984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0978489A-81C6-0E2B-FFBF-4F96A6013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193956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6D957E6-6780-2EF1-D790-B715569AF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EA8BEA2-DF60-1E8E-9793-8949E4E472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0AE373B6-AD2A-C0BA-E52E-7E484A598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1/19/25</a:t>
            </a:fld>
            <a:endParaRPr lang="en-US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2FE0BAA2-7AE9-2B06-CF67-C8A2D499B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165D5E3-F8E7-B3E0-B984-41B669034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140805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4BA380C-8E29-EF9A-6515-E915F2EAA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659FFAF5-EB4D-FCBD-A55A-61B3905A6D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9830328-F65F-9FCC-90CE-6C02ADD9A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1/19/25</a:t>
            </a:fld>
            <a:endParaRPr lang="en-US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DD89C06-2BB1-C696-B272-3ABF7758D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8C98B4F7-48FF-19D1-20C2-ADDFD25F7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733854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F9FABEC-C37C-C35B-1306-7D89CB195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65A7547-211E-10ED-6061-BF1EDF5D25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6D7D171D-6609-52EB-F125-02101FB2B3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8BF35768-4870-2471-FBF1-6C6C9447B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1/19/25</a:t>
            </a:fld>
            <a:endParaRPr lang="en-US" dirty="0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072A86A1-7AC8-58D5-0BDD-EAE52B557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E44D7AE2-754C-1D4A-29DE-C3853A6CD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836919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1AB71F0-66C5-FFB3-7DFC-61AC2C54E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6CE70B99-39AB-313B-8870-F122F056F1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F4184C65-0358-7D47-ACEC-D5330771A8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B253221F-7ADF-65A7-DE08-5387A14786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592962C6-B36A-7FDA-CD66-DB44126EB2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2B224340-8C7C-D235-4B48-3491EBB7C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1/19/25</a:t>
            </a:fld>
            <a:endParaRPr lang="en-US" dirty="0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1F706C60-4849-13FF-8CE0-E5ED09429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72E22727-8635-C44B-3618-4A3286389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608730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329573C-51B1-0D93-8314-AF553300E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D78AD12E-89E5-6608-2274-A1159EC40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1/19/25</a:t>
            </a:fld>
            <a:endParaRPr lang="en-US" dirty="0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4A42D43D-AFA6-B968-5FA4-96AF29CAD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3599B72B-20E6-734C-6145-026366239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69935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9ED25E6F-7A05-E033-42B9-3D11FC0CB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1/19/25</a:t>
            </a:fld>
            <a:endParaRPr lang="en-US" dirty="0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52ACA2CC-4F0D-B69A-9747-4C0313636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9532A95B-1ECC-6853-8014-F23961120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292805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B4A6C5C-4F13-80A4-1007-5F58B0E96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69E96DA-64AF-BAFB-BCD7-CFBF5D028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596F2AB-7160-E62E-437F-D66969CED2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1F8FCF2C-25B7-3499-67D3-3E9561E75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1/19/25</a:t>
            </a:fld>
            <a:endParaRPr lang="en-US" dirty="0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754E39C3-D36D-020D-AF91-30043A61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09BCF6C6-B9C5-1DD0-29D9-7A7A21C72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502298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DFD9522-EB6C-56A6-93FD-4099DA801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F493DD79-4E36-9B6D-2E3E-D12B7FC0CD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9C73A506-84DA-933D-8FE3-7E5EF027C0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19313928-B332-0F72-006B-7B3728D3D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1/19/25</a:t>
            </a:fld>
            <a:endParaRPr lang="en-US" dirty="0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72B0071A-8709-B635-6868-A23075E8C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443EC3C8-864E-33C6-BAA7-F9F31B553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51791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23B9752E-01AE-88CE-7806-50097A35D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5CCF1518-E342-A378-A2CE-CEF3F63F5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8898F7A-620B-FD00-A6E9-5A5118E734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1/19/25</a:t>
            </a:fld>
            <a:endParaRPr lang="en-US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7C7264F8-A546-6A23-FE35-EC31E9BCA8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24B3F46A-9EF1-A8B6-EA77-8973F6312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651132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9" name="Rectangle 65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Resim 6" descr="dış mekan, at, gökyüzü, muharebe içeren bir resim&#10;&#10;Açıklama otomatik olarak oluşturuldu">
            <a:extLst>
              <a:ext uri="{FF2B5EF4-FFF2-40B4-BE49-F238E27FC236}">
                <a16:creationId xmlns:a16="http://schemas.microsoft.com/office/drawing/2014/main" id="{1B5101DF-75FC-2E7D-9B14-4A238873B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27ADE80D-0118-B34F-11D5-CBC43C67F1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tr-TR" b="1" dirty="0">
                <a:solidFill>
                  <a:srgbClr val="FFFFFF"/>
                </a:solidFill>
                <a:latin typeface="Mongolian Baiti" panose="03000500000000000000" pitchFamily="66" charset="0"/>
                <a:ea typeface="DengXian" panose="020B0503020204020204" pitchFamily="2" charset="-122"/>
                <a:cs typeface="Mongolian Baiti" panose="03000500000000000000" pitchFamily="66" charset="0"/>
              </a:rPr>
              <a:t>World </a:t>
            </a:r>
            <a:r>
              <a:rPr lang="tr-TR" b="1" dirty="0" err="1">
                <a:solidFill>
                  <a:srgbClr val="FFFFFF"/>
                </a:solidFill>
                <a:latin typeface="Mongolian Baiti" panose="03000500000000000000" pitchFamily="66" charset="0"/>
                <a:ea typeface="DengXian" panose="020B0503020204020204" pitchFamily="2" charset="-122"/>
                <a:cs typeface="Mongolian Baiti" panose="03000500000000000000" pitchFamily="66" charset="0"/>
              </a:rPr>
              <a:t>War</a:t>
            </a:r>
            <a:r>
              <a:rPr lang="tr-TR" b="1" dirty="0">
                <a:solidFill>
                  <a:srgbClr val="FFFFFF"/>
                </a:solidFill>
                <a:latin typeface="Mongolian Baiti" panose="03000500000000000000" pitchFamily="66" charset="0"/>
                <a:ea typeface="DengXian" panose="020B0503020204020204" pitchFamily="2" charset="-122"/>
                <a:cs typeface="Mongolian Baiti" panose="03000500000000000000" pitchFamily="66" charset="0"/>
              </a:rPr>
              <a:t> I</a:t>
            </a:r>
            <a:br>
              <a:rPr lang="tr-TR" b="1" dirty="0">
                <a:solidFill>
                  <a:srgbClr val="FFFFFF"/>
                </a:solidFill>
                <a:latin typeface="Mongolian Baiti" panose="03000500000000000000" pitchFamily="66" charset="0"/>
                <a:ea typeface="DengXian" panose="020B0503020204020204" pitchFamily="2" charset="-122"/>
                <a:cs typeface="Mongolian Baiti" panose="03000500000000000000" pitchFamily="66" charset="0"/>
              </a:rPr>
            </a:br>
            <a:endParaRPr lang="tr-TR" b="1" dirty="0">
              <a:solidFill>
                <a:srgbClr val="FFFFFF"/>
              </a:solidFill>
              <a:latin typeface="Mongolian Baiti" panose="03000500000000000000" pitchFamily="66" charset="0"/>
              <a:ea typeface="DengXian" panose="020B0503020204020204" pitchFamily="2" charset="-122"/>
              <a:cs typeface="Mongolian Baiti" panose="03000500000000000000" pitchFamily="66" charset="0"/>
            </a:endParaRP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8DD15675-776E-47FE-8624-286E301FB2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200" b="1" i="1" dirty="0">
                <a:solidFill>
                  <a:srgbClr val="FFFFFF"/>
                </a:solidFill>
              </a:rPr>
              <a:t>"A World Changed Forever: The Story of World War I"</a:t>
            </a:r>
            <a:endParaRPr lang="tr-TR" sz="3200" b="1" i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3837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İçerik Yer Tutucusu 4" descr="giyim, dış mekan, adam, insan, kişi, şahıs içeren bir resim">
            <a:extLst>
              <a:ext uri="{FF2B5EF4-FFF2-40B4-BE49-F238E27FC236}">
                <a16:creationId xmlns:a16="http://schemas.microsoft.com/office/drawing/2014/main" id="{8287D9FA-9323-5917-8825-5BD82B2600E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97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51A22B95-DF68-3428-5DE1-5FFC287E7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tr-TR" b="1" dirty="0" err="1">
                <a:solidFill>
                  <a:srgbClr val="FFFFFF"/>
                </a:solidFill>
              </a:rPr>
              <a:t>Slide</a:t>
            </a:r>
            <a:r>
              <a:rPr lang="tr-TR" b="1" dirty="0">
                <a:solidFill>
                  <a:srgbClr val="FFFFFF"/>
                </a:solidFill>
              </a:rPr>
              <a:t> 9: </a:t>
            </a:r>
            <a:r>
              <a:rPr lang="tr-TR" b="1" dirty="0" err="1">
                <a:solidFill>
                  <a:srgbClr val="FFFFFF"/>
                </a:solidFill>
              </a:rPr>
              <a:t>Conclusion</a:t>
            </a:r>
            <a:endParaRPr lang="tr-TR" b="1" dirty="0">
              <a:solidFill>
                <a:srgbClr val="FFFFFF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96A32233-9BD4-D3F7-10A6-5DA669D4D69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98181" y="2206305"/>
            <a:ext cx="9792471" cy="392278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World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War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I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was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a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tragic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but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transformative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event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that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shaped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modern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world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Mustafa Kemal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Atatürk’s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leadership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at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Gallipoli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stands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out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as an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example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of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vision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bravery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strategy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during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a time of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great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difficulty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  <a:r>
              <a:rPr lang="en-US" sz="16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“I am not ordering you to attack; I am ordering you to die,”</a:t>
            </a:r>
            <a:r>
              <a:rPr lang="tr-TR" sz="24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he </a:t>
            </a:r>
            <a:r>
              <a:rPr lang="tr-TR" sz="2400" b="1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says</a:t>
            </a:r>
            <a:r>
              <a:rPr lang="tr-TR" sz="24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  <a:endParaRPr kumimoji="0" lang="tr-TR" altLang="tr-TR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war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reminds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us of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courage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sacrifices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of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soldiers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civilians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from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all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nations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761947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İçerik Yer Tutucusu 4" descr="tayfa, giyim, kişi, şahıs, adam, insan içeren bir resim">
            <a:extLst>
              <a:ext uri="{FF2B5EF4-FFF2-40B4-BE49-F238E27FC236}">
                <a16:creationId xmlns:a16="http://schemas.microsoft.com/office/drawing/2014/main" id="{7A31B469-33D2-3D16-D803-155DC308F7A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92" r="20241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35E2FCFD-ABD3-80BF-7068-DCD367C9A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4084" y="1"/>
            <a:ext cx="7894042" cy="6858000"/>
          </a:xfrm>
        </p:spPr>
        <p:txBody>
          <a:bodyPr>
            <a:normAutofit/>
          </a:bodyPr>
          <a:lstStyle/>
          <a:p>
            <a:r>
              <a:rPr lang="tr-TR" b="1" i="1" dirty="0" err="1">
                <a:solidFill>
                  <a:srgbClr val="FFFFFF"/>
                </a:solidFill>
              </a:rPr>
              <a:t>Thank</a:t>
            </a:r>
            <a:r>
              <a:rPr lang="tr-TR" b="1" i="1" dirty="0">
                <a:solidFill>
                  <a:srgbClr val="FFFFFF"/>
                </a:solidFill>
              </a:rPr>
              <a:t> </a:t>
            </a:r>
            <a:r>
              <a:rPr lang="tr-TR" b="1" i="1" dirty="0" err="1">
                <a:solidFill>
                  <a:srgbClr val="FFFFFF"/>
                </a:solidFill>
              </a:rPr>
              <a:t>you</a:t>
            </a:r>
            <a:r>
              <a:rPr lang="tr-TR" b="1" i="1" dirty="0">
                <a:solidFill>
                  <a:srgbClr val="FFFFFF"/>
                </a:solidFill>
              </a:rPr>
              <a:t> </a:t>
            </a:r>
            <a:r>
              <a:rPr lang="tr-TR" b="1" i="1" dirty="0" err="1">
                <a:solidFill>
                  <a:srgbClr val="FFFFFF"/>
                </a:solidFill>
              </a:rPr>
              <a:t>for</a:t>
            </a:r>
            <a:r>
              <a:rPr lang="tr-TR" b="1" i="1" dirty="0">
                <a:solidFill>
                  <a:srgbClr val="FFFFFF"/>
                </a:solidFill>
              </a:rPr>
              <a:t> </a:t>
            </a:r>
            <a:r>
              <a:rPr lang="tr-TR" b="1" i="1" dirty="0" err="1">
                <a:solidFill>
                  <a:srgbClr val="FFFFFF"/>
                </a:solidFill>
              </a:rPr>
              <a:t>listening</a:t>
            </a:r>
            <a:r>
              <a:rPr lang="tr-TR" b="1" i="1" dirty="0">
                <a:solidFill>
                  <a:srgbClr val="FFFFFF"/>
                </a:solidFill>
              </a:rPr>
              <a:t> </a:t>
            </a:r>
            <a:r>
              <a:rPr lang="tr-TR" b="1" i="1" dirty="0" err="1">
                <a:solidFill>
                  <a:srgbClr val="FFFFFF"/>
                </a:solidFill>
              </a:rPr>
              <a:t>to</a:t>
            </a:r>
            <a:r>
              <a:rPr lang="tr-TR" b="1" i="1" dirty="0">
                <a:solidFill>
                  <a:srgbClr val="FFFFFF"/>
                </a:solidFill>
              </a:rPr>
              <a:t> me.</a:t>
            </a:r>
          </a:p>
        </p:txBody>
      </p:sp>
      <p:sp>
        <p:nvSpPr>
          <p:cNvPr id="37" name="Content Placeholder 8">
            <a:extLst>
              <a:ext uri="{FF2B5EF4-FFF2-40B4-BE49-F238E27FC236}">
                <a16:creationId xmlns:a16="http://schemas.microsoft.com/office/drawing/2014/main" id="{770FBB01-5EAB-E402-41D7-7484A56B9D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617" y="1825625"/>
            <a:ext cx="10909183" cy="4351338"/>
          </a:xfrm>
        </p:spPr>
        <p:txBody>
          <a:bodyPr>
            <a:normAutofit/>
          </a:bodyPr>
          <a:lstStyle/>
          <a:p>
            <a:endParaRPr lang="tr-TR" dirty="0">
              <a:solidFill>
                <a:srgbClr val="FFFFFF"/>
              </a:solidFill>
            </a:endParaRP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94107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İçerik Yer Tutucusu 4" descr="silah, dış mekan, giyim, tüfek içeren bir resim&#10;&#10;Açıklama otomatik olarak oluşturuldu">
            <a:extLst>
              <a:ext uri="{FF2B5EF4-FFF2-40B4-BE49-F238E27FC236}">
                <a16:creationId xmlns:a16="http://schemas.microsoft.com/office/drawing/2014/main" id="{51C0513E-8336-B6E5-3EF2-96BA9528B43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13" b="3936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05BCE126-9C93-3D66-45EB-5F227001B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tr-TR" b="1" dirty="0" err="1">
                <a:solidFill>
                  <a:srgbClr val="FFFFFF"/>
                </a:solidFill>
              </a:rPr>
              <a:t>Slide</a:t>
            </a:r>
            <a:r>
              <a:rPr lang="tr-TR" b="1" dirty="0">
                <a:solidFill>
                  <a:srgbClr val="FFFFFF"/>
                </a:solidFill>
              </a:rPr>
              <a:t> 1: </a:t>
            </a:r>
            <a:r>
              <a:rPr lang="tr-TR" b="1" dirty="0" err="1">
                <a:solidFill>
                  <a:srgbClr val="FFFFFF"/>
                </a:solidFill>
              </a:rPr>
              <a:t>Introduction</a:t>
            </a:r>
            <a:endParaRPr lang="tr-TR" b="1" dirty="0">
              <a:solidFill>
                <a:srgbClr val="FFFFFF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F89A299-2E48-B62D-C713-5E5BC9D0C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2957665"/>
            <a:ext cx="9792471" cy="317142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Topic: World War 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Time Period: </a:t>
            </a:r>
            <a:r>
              <a:rPr lang="en-US" sz="32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1914-1918</a:t>
            </a:r>
            <a:endParaRPr lang="en-US" b="1" dirty="0">
              <a:solidFill>
                <a:srgbClr val="FFFFFF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Why It’s Important: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It was one of the biggest wars in history.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It changed the world and many countries’ futures.</a:t>
            </a:r>
          </a:p>
          <a:p>
            <a:endParaRPr lang="en-US" b="1" dirty="0">
              <a:solidFill>
                <a:srgbClr val="FFFFFF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11161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İçerik Yer Tutucusu 4" descr="giyim, insan yüzü, adam, insan, kişi, şahıs içeren bir resim&#10;&#10;Açıklama otomatik olarak oluşturuldu">
            <a:extLst>
              <a:ext uri="{FF2B5EF4-FFF2-40B4-BE49-F238E27FC236}">
                <a16:creationId xmlns:a16="http://schemas.microsoft.com/office/drawing/2014/main" id="{34DAF219-DEB0-E1F1-3282-2EDFD3DE57D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1304CD91-66D8-5C52-54BA-14DA7E341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Slide 2: What Was World War I?</a:t>
            </a:r>
            <a:endParaRPr lang="tr-TR" b="1" dirty="0">
              <a:solidFill>
                <a:srgbClr val="FFFFFF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CE606C7-75E8-D40B-E33B-FB63E3E40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2957665"/>
            <a:ext cx="9792471" cy="317142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 war between two groups of countries: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Allied Powers: Britain, France, Russia, and later the USA.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Central Powers: Germany, Austria-Hungary, Ottoman Empire, and Bulgaria.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FFFFFF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It started because of tensions in Europe and the assassination of Archduke Franz Ferdinand.</a:t>
            </a:r>
          </a:p>
          <a:p>
            <a:endParaRPr lang="en-US" sz="2200" b="1" dirty="0">
              <a:solidFill>
                <a:srgbClr val="FFFFFF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5445051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37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3" name="Rectangle 39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İçerik Yer Tutucusu 4" descr="giyim, kişi, şahıs, dış mekan, adam, insan içeren bir resim&#10;&#10;Açıklama otomatik olarak oluşturuldu">
            <a:extLst>
              <a:ext uri="{FF2B5EF4-FFF2-40B4-BE49-F238E27FC236}">
                <a16:creationId xmlns:a16="http://schemas.microsoft.com/office/drawing/2014/main" id="{3D59BE34-E71B-7D5D-0A61-73C9E348631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0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261D47F4-F366-EC8F-6698-A4162FFE5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tr-TR" b="1" dirty="0" err="1">
                <a:solidFill>
                  <a:srgbClr val="FFFFFF"/>
                </a:solidFill>
              </a:rPr>
              <a:t>Slide</a:t>
            </a:r>
            <a:r>
              <a:rPr lang="tr-TR" b="1" dirty="0">
                <a:solidFill>
                  <a:srgbClr val="FFFFFF"/>
                </a:solidFill>
              </a:rPr>
              <a:t> 3: Main </a:t>
            </a:r>
            <a:r>
              <a:rPr lang="tr-TR" b="1" dirty="0" err="1">
                <a:solidFill>
                  <a:srgbClr val="FFFFFF"/>
                </a:solidFill>
              </a:rPr>
              <a:t>Events</a:t>
            </a:r>
            <a:br>
              <a:rPr lang="tr-TR" b="1" dirty="0">
                <a:solidFill>
                  <a:srgbClr val="FFFFFF"/>
                </a:solidFill>
              </a:rPr>
            </a:br>
            <a:endParaRPr lang="tr-TR" dirty="0">
              <a:solidFill>
                <a:srgbClr val="FFFFFF"/>
              </a:solidFill>
            </a:endParaRPr>
          </a:p>
        </p:txBody>
      </p:sp>
      <p:sp>
        <p:nvSpPr>
          <p:cNvPr id="64" name="Rectangle 1">
            <a:extLst>
              <a:ext uri="{FF2B5EF4-FFF2-40B4-BE49-F238E27FC236}">
                <a16:creationId xmlns:a16="http://schemas.microsoft.com/office/drawing/2014/main" id="{290BAA01-36B7-F7FE-3292-8EF8C30E5A0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98181" y="1887523"/>
            <a:ext cx="9792471" cy="424156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4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1914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: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assassination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of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Archduke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Franz Ferdinand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triggered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alliances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countries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quickly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joined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war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Germany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invaded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Belgium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to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attack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France.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Ottoman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Empire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joined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Central Powers,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opening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new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fronts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in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Middle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East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Balkans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tr-TR" altLang="tr-TR" sz="180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4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1915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: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Gallipoli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Campaign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became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one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of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key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battles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Mustafa Kemal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Atatürk’s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leadership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at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Gallipoli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inspired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his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soldiers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became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a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turning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point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in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campaign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tr-TR" altLang="tr-TR" sz="180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4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1917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: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USA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joined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Allied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Powers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after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German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submarine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attacks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on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their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ships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tr-TR" altLang="tr-TR" sz="180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4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1918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: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war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ended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with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surrender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of Germany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its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allies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on </a:t>
            </a:r>
            <a:r>
              <a:rPr kumimoji="0" lang="tr-TR" altLang="tr-TR" sz="180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November</a:t>
            </a:r>
            <a:r>
              <a:rPr kumimoji="0" lang="tr-TR" altLang="tr-TR" sz="18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11. </a:t>
            </a:r>
          </a:p>
        </p:txBody>
      </p:sp>
    </p:spTree>
    <p:extLst>
      <p:ext uri="{BB962C8B-B14F-4D97-AF65-F5344CB8AC3E}">
        <p14:creationId xmlns:p14="http://schemas.microsoft.com/office/powerpoint/2010/main" val="1658342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İçerik Yer Tutucusu 4" descr="dış mekan, kişi, şahıs, kask, giyim içeren bir resim&#10;&#10;Açıklama otomatik olarak oluşturuldu">
            <a:extLst>
              <a:ext uri="{FF2B5EF4-FFF2-40B4-BE49-F238E27FC236}">
                <a16:creationId xmlns:a16="http://schemas.microsoft.com/office/drawing/2014/main" id="{B21CD51B-4565-449E-D803-0CCC5B1018D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24558444-37ED-E6D5-DF86-0F05347FE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Slide 4: Life During the War</a:t>
            </a:r>
            <a:endParaRPr lang="tr-TR" b="1" dirty="0">
              <a:solidFill>
                <a:srgbClr val="FFFFFF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012CF52-066E-E1DA-F4D2-ED9F26D3968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98181" y="2239861"/>
            <a:ext cx="9792471" cy="388922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Soldiers: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Soldiers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from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all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countries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lived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in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trenches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facing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harsh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conditions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like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cold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disease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hunger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Ottoman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soldiers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at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Gallipoli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under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Mustafa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Kemal’s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command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showed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incredible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determination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despite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limited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resources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tr-TR" altLang="tr-TR" sz="22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Civilians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In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Britain, France,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USA,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women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worked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in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factories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to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produce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weapons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In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Ottoman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Empire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Austria-Hungary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civilians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faced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food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shortages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economic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hardships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due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to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blockades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resource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demands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tr-TR" altLang="tr-TR" sz="22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71288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İçerik Yer Tutucusu 4" descr="dış mekan, silah, tüfek, ateşli silah içeren bir resim">
            <a:extLst>
              <a:ext uri="{FF2B5EF4-FFF2-40B4-BE49-F238E27FC236}">
                <a16:creationId xmlns:a16="http://schemas.microsoft.com/office/drawing/2014/main" id="{311E2064-7606-C615-42F8-2976525B195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8" r="4653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3731DD2D-0815-202F-362B-9E68F51D2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Slide 5: Weapons and Technology</a:t>
            </a:r>
            <a:endParaRPr lang="tr-TR" b="1" dirty="0">
              <a:solidFill>
                <a:srgbClr val="FFFFFF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D14A9A9-53BE-B47E-36FB-E2D1CCE6CF2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98181" y="2357305"/>
            <a:ext cx="9792471" cy="411899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tr-TR" altLang="tr-TR" sz="22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Tanks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machine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guns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revolutionized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ground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battles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giving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advantage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to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defensive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positions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Poison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gas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caused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immense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suffering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particularly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on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Western Front.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Strategic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locations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like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Dardanelles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industrial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powerhouses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like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Germany’s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Ruhr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Valley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showed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importance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of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geography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resources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in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war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54071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25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27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İçerik Yer Tutucusu 4" descr="giyim, adam, insan, kişi, şahıs, ayakkabı içeren bir resim&#10;&#10;Açıklama otomatik olarak oluşturuldu">
            <a:extLst>
              <a:ext uri="{FF2B5EF4-FFF2-40B4-BE49-F238E27FC236}">
                <a16:creationId xmlns:a16="http://schemas.microsoft.com/office/drawing/2014/main" id="{984C2EB1-676C-CB05-E525-E52EF1E3382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9" b="4042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1" name="Başlık 1">
            <a:extLst>
              <a:ext uri="{FF2B5EF4-FFF2-40B4-BE49-F238E27FC236}">
                <a16:creationId xmlns:a16="http://schemas.microsoft.com/office/drawing/2014/main" id="{8352262D-1AF1-D47C-917F-9A704044D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318782"/>
            <a:ext cx="9792471" cy="2467161"/>
          </a:xfrm>
        </p:spPr>
        <p:txBody>
          <a:bodyPr>
            <a:normAutofit/>
          </a:bodyPr>
          <a:lstStyle/>
          <a:p>
            <a:r>
              <a:rPr lang="tr-TR" b="1" dirty="0" err="1">
                <a:solidFill>
                  <a:srgbClr val="FFFFFF"/>
                </a:solidFill>
              </a:rPr>
              <a:t>Slide</a:t>
            </a:r>
            <a:r>
              <a:rPr lang="tr-TR" b="1" dirty="0">
                <a:solidFill>
                  <a:srgbClr val="FFFFFF"/>
                </a:solidFill>
              </a:rPr>
              <a:t> 6: </a:t>
            </a:r>
            <a:r>
              <a:rPr lang="tr-TR" b="1" dirty="0" err="1">
                <a:solidFill>
                  <a:srgbClr val="FFFFFF"/>
                </a:solidFill>
              </a:rPr>
              <a:t>Key</a:t>
            </a:r>
            <a:r>
              <a:rPr lang="tr-TR" b="1" dirty="0">
                <a:solidFill>
                  <a:srgbClr val="FFFFFF"/>
                </a:solidFill>
              </a:rPr>
              <a:t> </a:t>
            </a:r>
            <a:r>
              <a:rPr lang="tr-TR" b="1" dirty="0" err="1">
                <a:solidFill>
                  <a:srgbClr val="FFFFFF"/>
                </a:solidFill>
              </a:rPr>
              <a:t>Figures</a:t>
            </a:r>
            <a:endParaRPr lang="tr-TR" b="1" dirty="0">
              <a:solidFill>
                <a:srgbClr val="FFFFFF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3819A940-19C5-E918-B6D3-B249FE811DB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98181" y="1870745"/>
            <a:ext cx="9792471" cy="586390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Mustafa Kemal Atatürk</a:t>
            </a:r>
            <a:r>
              <a:rPr kumimoji="0" lang="tr-TR" altLang="tr-TR" sz="18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(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Ottoman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Empire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):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Led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Ottoman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forces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at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Gallipoli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with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exceptional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strategy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courage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His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leadership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inspired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soldiers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to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defend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their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homeland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prevented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Allied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Powers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from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advancing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Atatürk’s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success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at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Gallipoli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marked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him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as a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future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leader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shaping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Turkey’s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modern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history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tr-TR" altLang="tr-TR" sz="16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Winston Churchill 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(Britain):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Planned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Gallipoli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Campaign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, but his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strategy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failed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leading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to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heavy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losses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for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Allies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tr-TR" altLang="tr-TR" sz="20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Paul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von</a:t>
            </a: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Hindenburg</a:t>
            </a: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(Germany):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Achieved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victories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on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Eastern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Front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against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Russia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tr-TR" altLang="tr-TR" sz="16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Woodrow</a:t>
            </a: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Wilson 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(USA):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Played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a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major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role in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peace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efforts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proposed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16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League</a:t>
            </a: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of Nations.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57504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İçerik Yer Tutucusu 4" descr="dış mekan, tekerlek, gökyüzü, bulut içeren bir resim">
            <a:extLst>
              <a:ext uri="{FF2B5EF4-FFF2-40B4-BE49-F238E27FC236}">
                <a16:creationId xmlns:a16="http://schemas.microsoft.com/office/drawing/2014/main" id="{80A27B49-C262-208E-FE4B-711DAA26EFA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76" b="10224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04ECFA5A-4FDF-25F8-EA2A-D545344B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Slide 7: Effects of the War</a:t>
            </a:r>
            <a:endParaRPr lang="tr-TR" b="1" dirty="0">
              <a:solidFill>
                <a:srgbClr val="FFFFFF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A4746FA-082B-6ECE-70D9-F05C34A9E98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98181" y="2315361"/>
            <a:ext cx="9792471" cy="381372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30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Global </a:t>
            </a:r>
            <a:r>
              <a:rPr kumimoji="0" lang="tr-TR" altLang="tr-TR" sz="30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Impact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:</a:t>
            </a:r>
            <a:endParaRPr lang="tr-TR" altLang="tr-TR" sz="2400" b="1" dirty="0">
              <a:solidFill>
                <a:srgbClr val="FFFFFF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Over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30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16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million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people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died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with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millions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more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wounded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or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displaced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Treaty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of Versailles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other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agreements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reshaped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Europe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Middle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East.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tr-TR" altLang="tr-TR" sz="24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30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Political</a:t>
            </a:r>
            <a:r>
              <a:rPr kumimoji="0" lang="tr-TR" altLang="tr-TR" sz="30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30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Changes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Austria-Hungary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Ottoman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Empire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dissolved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leading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to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creation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of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new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nations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like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Turkey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Yugoslavia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Czechoslovakia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Germany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faced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harsh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reparations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leading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to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economic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troubles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political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4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unrest</a:t>
            </a:r>
            <a:r>
              <a:rPr kumimoji="0" lang="tr-TR" altLang="tr-TR" sz="24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tr-TR" altLang="tr-TR" sz="20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939558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İçerik Yer Tutucusu 4" descr="aygır, kısrak, spor, heykel içeren bir resim">
            <a:extLst>
              <a:ext uri="{FF2B5EF4-FFF2-40B4-BE49-F238E27FC236}">
                <a16:creationId xmlns:a16="http://schemas.microsoft.com/office/drawing/2014/main" id="{F6458D3C-3CF1-75D8-5C72-3D7F28FDB83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9" r="204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65EDDA5A-AE19-E32A-6F38-B4C601295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Slide 8: Why I Chose This Topic</a:t>
            </a:r>
            <a:endParaRPr lang="tr-TR" b="1" dirty="0">
              <a:solidFill>
                <a:srgbClr val="FFFFFF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2E9D26C-C4D0-04C3-D1E6-F4F49C775C9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98181" y="2155971"/>
            <a:ext cx="9792471" cy="397311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World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War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I is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fascinating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because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it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shows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how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alliances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strategy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leadership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shaped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world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tr-TR" altLang="tr-TR" sz="22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I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admire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leadership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of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figures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like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Mustafa Kemal Atatürk,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who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turned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impossible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situations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into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victories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tr-TR" altLang="tr-TR" sz="2200" b="1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This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topic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teaches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us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about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resilience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and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importance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of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learning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from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kumimoji="0" lang="tr-TR" altLang="tr-TR" sz="22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history</a:t>
            </a:r>
            <a:r>
              <a:rPr kumimoji="0" lang="tr-TR" altLang="tr-TR" sz="22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317296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</TotalTime>
  <Words>700</Words>
  <Application>Microsoft Office PowerPoint</Application>
  <PresentationFormat>Geniş ekran</PresentationFormat>
  <Paragraphs>74</Paragraphs>
  <Slides>11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11</vt:i4>
      </vt:variant>
    </vt:vector>
  </HeadingPairs>
  <TitlesOfParts>
    <vt:vector size="12" baseType="lpstr">
      <vt:lpstr>Office Teması</vt:lpstr>
      <vt:lpstr>World War I </vt:lpstr>
      <vt:lpstr>Slide 1: Introduction</vt:lpstr>
      <vt:lpstr>Slide 2: What Was World War I?</vt:lpstr>
      <vt:lpstr>Slide 3: Main Events </vt:lpstr>
      <vt:lpstr>Slide 4: Life During the War</vt:lpstr>
      <vt:lpstr>Slide 5: Weapons and Technology</vt:lpstr>
      <vt:lpstr>Slide 6: Key Figures</vt:lpstr>
      <vt:lpstr>Slide 7: Effects of the War</vt:lpstr>
      <vt:lpstr>Slide 8: Why I Chose This Topic</vt:lpstr>
      <vt:lpstr>Slide 9: Conclusion</vt:lpstr>
      <vt:lpstr>Thank you for listening to me.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World War I </dc:title>
  <dc:creator>MERT ERTEM</dc:creator>
  <cp:lastModifiedBy>MERT ERTEM</cp:lastModifiedBy>
  <cp:revision>2</cp:revision>
  <dcterms:created xsi:type="dcterms:W3CDTF">2025-01-19T18:59:11Z</dcterms:created>
  <dcterms:modified xsi:type="dcterms:W3CDTF">2025-01-19T20:56:45Z</dcterms:modified>
</cp:coreProperties>
</file>

<file path=docProps/thumbnail.jpeg>
</file>